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48">
          <p15:clr>
            <a:srgbClr val="000000"/>
          </p15:clr>
        </p15:guide>
        <p15:guide id="2" orient="horz" pos="2952">
          <p15:clr>
            <a:srgbClr val="000000"/>
          </p15:clr>
        </p15:guide>
        <p15:guide id="3" pos="5472">
          <p15:clr>
            <a:srgbClr val="000000"/>
          </p15:clr>
        </p15:guide>
        <p15:guide id="4" pos="912">
          <p15:clr>
            <a:srgbClr val="000000"/>
          </p15:clr>
        </p15:guide>
      </p15:sldGuideLst>
    </p:ext>
    <p:ext uri="{2D200454-40CA-4A62-9FC3-DE9A4176ACB9}">
      <p15:notesGuideLst>
        <p15:guide id="1" orient="horz" pos="216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48" orient="horz"/>
        <p:guide pos="2952" orient="horz"/>
        <p:guide pos="5472"/>
        <p:guide pos="91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36" y="685800"/>
            <a:ext cx="6096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blicdomainvectors.org/en/free-clipart/Vector-clip-art-of-multi-colored-PC-folder-icon/31041.html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blicdomainvectors.org/en/free-clipart/Vector-clip-art-of-multi-colored-PC-folder-icon/31041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blicdomainvectors.org/en/free-clipart/Vector-clip-art-of-multi-colored-PC-folder-icon/31041.html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c67f89ca40_0_17:notes"/>
          <p:cNvSpPr/>
          <p:nvPr>
            <p:ph idx="2" type="sldImg"/>
          </p:nvPr>
        </p:nvSpPr>
        <p:spPr>
          <a:xfrm>
            <a:off x="381136" y="685800"/>
            <a:ext cx="6096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" name="Google Shape;26;g2c67f89ca4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https://publicdomainvectors.org/en/free-clipart/Vector-clip-art-of-multi-colored-PC-folder-icon/31041.html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67c2c100d_0_59:notes"/>
          <p:cNvSpPr/>
          <p:nvPr>
            <p:ph idx="2" type="sldImg"/>
          </p:nvPr>
        </p:nvSpPr>
        <p:spPr>
          <a:xfrm>
            <a:off x="381136" y="685800"/>
            <a:ext cx="6096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67c2c100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67f89ca40_0_0:notes"/>
          <p:cNvSpPr/>
          <p:nvPr>
            <p:ph idx="2" type="sldImg"/>
          </p:nvPr>
        </p:nvSpPr>
        <p:spPr>
          <a:xfrm>
            <a:off x="381136" y="685800"/>
            <a:ext cx="6096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67f89ca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67f89ca40_0_10:notes"/>
          <p:cNvSpPr/>
          <p:nvPr>
            <p:ph idx="2" type="sldImg"/>
          </p:nvPr>
        </p:nvSpPr>
        <p:spPr>
          <a:xfrm>
            <a:off x="381136" y="685800"/>
            <a:ext cx="6096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67f89ca4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67f89ca40_0_27:notes"/>
          <p:cNvSpPr/>
          <p:nvPr>
            <p:ph idx="2" type="sldImg"/>
          </p:nvPr>
        </p:nvSpPr>
        <p:spPr>
          <a:xfrm>
            <a:off x="381136" y="685800"/>
            <a:ext cx="6096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67f89ca4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https://publicdomainvectors.org/en/free-clipart/Vector-clip-art-of-multi-colored-PC-folder-icon/31041.html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67f89ca40_0_35:notes"/>
          <p:cNvSpPr/>
          <p:nvPr>
            <p:ph idx="2" type="sldImg"/>
          </p:nvPr>
        </p:nvSpPr>
        <p:spPr>
          <a:xfrm>
            <a:off x="381136" y="685800"/>
            <a:ext cx="6096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67f89ca4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67f89ca40_0_50:notes"/>
          <p:cNvSpPr/>
          <p:nvPr>
            <p:ph idx="2" type="sldImg"/>
          </p:nvPr>
        </p:nvSpPr>
        <p:spPr>
          <a:xfrm>
            <a:off x="381136" y="685800"/>
            <a:ext cx="6096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67f89ca4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67f89ca40_0_67:notes"/>
          <p:cNvSpPr/>
          <p:nvPr>
            <p:ph idx="2" type="sldImg"/>
          </p:nvPr>
        </p:nvSpPr>
        <p:spPr>
          <a:xfrm>
            <a:off x="381136" y="685800"/>
            <a:ext cx="6096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67f89ca4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67f89ca40_0_92:notes"/>
          <p:cNvSpPr/>
          <p:nvPr>
            <p:ph idx="2" type="sldImg"/>
          </p:nvPr>
        </p:nvSpPr>
        <p:spPr>
          <a:xfrm>
            <a:off x="381136" y="685800"/>
            <a:ext cx="6096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67f89ca4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67f89ca40_0_121:notes"/>
          <p:cNvSpPr/>
          <p:nvPr>
            <p:ph idx="2" type="sldImg"/>
          </p:nvPr>
        </p:nvSpPr>
        <p:spPr>
          <a:xfrm>
            <a:off x="381136" y="685800"/>
            <a:ext cx="6096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67f89ca4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67f89ca40_0_134:notes"/>
          <p:cNvSpPr/>
          <p:nvPr>
            <p:ph idx="2" type="sldImg"/>
          </p:nvPr>
        </p:nvSpPr>
        <p:spPr>
          <a:xfrm>
            <a:off x="381136" y="685800"/>
            <a:ext cx="6096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67f89ca4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c67c2c100d_0_22:notes"/>
          <p:cNvSpPr/>
          <p:nvPr>
            <p:ph idx="2" type="sldImg"/>
          </p:nvPr>
        </p:nvSpPr>
        <p:spPr>
          <a:xfrm>
            <a:off x="381136" y="685800"/>
            <a:ext cx="6096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2c67c2c100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:notes"/>
          <p:cNvSpPr/>
          <p:nvPr>
            <p:ph idx="2" type="sldImg"/>
          </p:nvPr>
        </p:nvSpPr>
        <p:spPr>
          <a:xfrm>
            <a:off x="381136" y="685800"/>
            <a:ext cx="6096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c67f89ca40_0_83:notes"/>
          <p:cNvSpPr/>
          <p:nvPr>
            <p:ph idx="2" type="sldImg"/>
          </p:nvPr>
        </p:nvSpPr>
        <p:spPr>
          <a:xfrm>
            <a:off x="381136" y="685800"/>
            <a:ext cx="6096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2c67f89ca4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https://publicdomainvectors.org/en/free-clipart/Vector-clip-art-of-multi-colored-PC-folder-icon/31041.html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c67c2c100d_0_0:notes"/>
          <p:cNvSpPr/>
          <p:nvPr>
            <p:ph idx="2" type="sldImg"/>
          </p:nvPr>
        </p:nvSpPr>
        <p:spPr>
          <a:xfrm>
            <a:off x="381136" y="685800"/>
            <a:ext cx="6096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2c67c2c10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c67c2c100d_0_27:notes"/>
          <p:cNvSpPr/>
          <p:nvPr>
            <p:ph idx="2" type="sldImg"/>
          </p:nvPr>
        </p:nvSpPr>
        <p:spPr>
          <a:xfrm>
            <a:off x="381136" y="685800"/>
            <a:ext cx="6096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c67c2c100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67c2c100d_0_39:notes"/>
          <p:cNvSpPr/>
          <p:nvPr>
            <p:ph idx="2" type="sldImg"/>
          </p:nvPr>
        </p:nvSpPr>
        <p:spPr>
          <a:xfrm>
            <a:off x="381136" y="685800"/>
            <a:ext cx="6096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67c2c100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c67c2c100d_0_44:notes"/>
          <p:cNvSpPr/>
          <p:nvPr>
            <p:ph idx="2" type="sldImg"/>
          </p:nvPr>
        </p:nvSpPr>
        <p:spPr>
          <a:xfrm>
            <a:off x="381136" y="685800"/>
            <a:ext cx="6096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c67c2c100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67c2c100d_0_49:notes"/>
          <p:cNvSpPr/>
          <p:nvPr>
            <p:ph idx="2" type="sldImg"/>
          </p:nvPr>
        </p:nvSpPr>
        <p:spPr>
          <a:xfrm>
            <a:off x="381136" y="685800"/>
            <a:ext cx="6096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67c2c100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67c2c100d_0_54:notes"/>
          <p:cNvSpPr/>
          <p:nvPr>
            <p:ph idx="2" type="sldImg"/>
          </p:nvPr>
        </p:nvSpPr>
        <p:spPr>
          <a:xfrm>
            <a:off x="381136" y="685800"/>
            <a:ext cx="6096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c67c2c100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57200" y="3771900"/>
            <a:ext cx="77724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57200" y="4288631"/>
            <a:ext cx="6400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447800" y="57150"/>
            <a:ext cx="7239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1447800" y="1028700"/>
            <a:ext cx="72390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1447800" y="57150"/>
            <a:ext cx="7239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0" type="dt"/>
          </p:nvPr>
        </p:nvSpPr>
        <p:spPr>
          <a:xfrm>
            <a:off x="14478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11" type="ftr"/>
          </p:nvPr>
        </p:nvSpPr>
        <p:spPr>
          <a:xfrm>
            <a:off x="39243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2" type="sldNum"/>
          </p:nvPr>
        </p:nvSpPr>
        <p:spPr>
          <a:xfrm>
            <a:off x="7162800" y="4812506"/>
            <a:ext cx="152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bg>
      <p:bgPr>
        <a:solidFill>
          <a:srgbClr val="FFFFF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idx="10" type="dt"/>
          </p:nvPr>
        </p:nvSpPr>
        <p:spPr>
          <a:xfrm>
            <a:off x="14478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6"/>
          <p:cNvSpPr txBox="1"/>
          <p:nvPr>
            <p:ph idx="11" type="ftr"/>
          </p:nvPr>
        </p:nvSpPr>
        <p:spPr>
          <a:xfrm>
            <a:off x="39243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7162800" y="4812506"/>
            <a:ext cx="152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447800" y="57150"/>
            <a:ext cx="7239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447800" y="1028700"/>
            <a:ext cx="72390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hyperlink" Target="https://raw.githubusercontent.com/elphe-code/reclass/main/AppOneFile.j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hyperlink" Target="https://www.buymeacoffee.com/elphe" TargetMode="External"/><Relationship Id="rId5" Type="http://schemas.openxmlformats.org/officeDocument/2006/relationships/hyperlink" Target="https://e.hnsfans.com/address/hs1qlp8vmgj8vg8qa3ej5zhk82vjzxsr4xuwjqaqly" TargetMode="External"/><Relationship Id="rId6" Type="http://schemas.openxmlformats.org/officeDocument/2006/relationships/hyperlink" Target="https://porkbun.com/tld/proudly" TargetMode="External"/><Relationship Id="rId7" Type="http://schemas.openxmlformats.org/officeDocument/2006/relationships/hyperlink" Target="https://discord.gg/K3GyWuUeyp" TargetMode="External"/><Relationship Id="rId8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ctrTitle"/>
          </p:nvPr>
        </p:nvSpPr>
        <p:spPr>
          <a:xfrm>
            <a:off x="457200" y="3771900"/>
            <a:ext cx="7772400" cy="5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457200" y="4288631"/>
            <a:ext cx="6400800" cy="51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" name="Google Shape;3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6356" y="243825"/>
            <a:ext cx="1126800" cy="9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/>
        </p:nvSpPr>
        <p:spPr>
          <a:xfrm>
            <a:off x="1064700" y="109625"/>
            <a:ext cx="30309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RECLASS/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" name="Google Shape;32;p7"/>
          <p:cNvSpPr/>
          <p:nvPr/>
        </p:nvSpPr>
        <p:spPr>
          <a:xfrm>
            <a:off x="4861050" y="289875"/>
            <a:ext cx="3825900" cy="419220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FF00"/>
              </a:gs>
              <a:gs pos="100000">
                <a:srgbClr val="000000"/>
              </a:gs>
            </a:gsLst>
            <a:lin ang="2700006" scaled="0"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A</a:t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USERSCRIPT</a:t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for tagging names and batch-transfer</a:t>
            </a:r>
            <a:endParaRPr b="1" sz="3700"/>
          </a:p>
        </p:txBody>
      </p:sp>
      <p:pic>
        <p:nvPicPr>
          <p:cNvPr id="33" name="Google Shape;3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475" y="1510775"/>
            <a:ext cx="3962100" cy="297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b="0" l="1248" r="1248" t="0"/>
          <a:stretch/>
        </p:blipFill>
        <p:spPr>
          <a:xfrm>
            <a:off x="152400" y="152400"/>
            <a:ext cx="8839200" cy="48275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1" dist="104775">
              <a:srgbClr val="000000">
                <a:alpha val="50000"/>
              </a:srgbClr>
            </a:outerShdw>
          </a:effectLst>
        </p:spPr>
      </p:pic>
      <p:sp>
        <p:nvSpPr>
          <p:cNvPr id="95" name="Google Shape;95;p16"/>
          <p:cNvSpPr/>
          <p:nvPr/>
        </p:nvSpPr>
        <p:spPr>
          <a:xfrm>
            <a:off x="6050850" y="1073325"/>
            <a:ext cx="2940600" cy="19296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3315050" y="2170350"/>
            <a:ext cx="2854200" cy="1739400"/>
          </a:xfrm>
          <a:prstGeom prst="wedgeEllipseCallout">
            <a:avLst>
              <a:gd fmla="val 58072" name="adj1"/>
              <a:gd fmla="val -48290" name="adj2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78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Oswald"/>
                <a:ea typeface="Oswald"/>
                <a:cs typeface="Oswald"/>
                <a:sym typeface="Oswald"/>
              </a:rPr>
              <a:t>You copy the code from </a:t>
            </a:r>
            <a:r>
              <a:rPr b="1" lang="en-US" sz="18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4"/>
              </a:rPr>
              <a:t>Github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1248" r="1248" t="0"/>
          <a:stretch/>
        </p:blipFill>
        <p:spPr>
          <a:xfrm>
            <a:off x="152400" y="152400"/>
            <a:ext cx="8839200" cy="48275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1" dist="104775">
              <a:srgbClr val="000000">
                <a:alpha val="50000"/>
              </a:srgbClr>
            </a:outerShdw>
          </a:effectLst>
        </p:spPr>
      </p:pic>
      <p:sp>
        <p:nvSpPr>
          <p:cNvPr id="102" name="Google Shape;102;p17"/>
          <p:cNvSpPr/>
          <p:nvPr/>
        </p:nvSpPr>
        <p:spPr>
          <a:xfrm>
            <a:off x="3939375" y="1311925"/>
            <a:ext cx="973800" cy="3345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3555640" y="1548300"/>
            <a:ext cx="1716000" cy="498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0000"/>
                </a:solidFill>
              </a:rPr>
              <a:t>RIGHT-CLICK</a:t>
            </a:r>
            <a:endParaRPr b="1" sz="1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0" l="0" r="1205" t="0"/>
          <a:stretch/>
        </p:blipFill>
        <p:spPr>
          <a:xfrm>
            <a:off x="152400" y="152400"/>
            <a:ext cx="8839200" cy="48275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1" dist="104775">
              <a:srgbClr val="000000">
                <a:alpha val="50000"/>
              </a:srgbClr>
            </a:outerShdw>
          </a:effectLst>
        </p:spPr>
      </p:pic>
      <p:sp>
        <p:nvSpPr>
          <p:cNvPr id="109" name="Google Shape;109;p18"/>
          <p:cNvSpPr/>
          <p:nvPr/>
        </p:nvSpPr>
        <p:spPr>
          <a:xfrm>
            <a:off x="4979975" y="1337900"/>
            <a:ext cx="2854200" cy="1739400"/>
          </a:xfrm>
          <a:prstGeom prst="wedgeEllipseCallout">
            <a:avLst>
              <a:gd fmla="val -66407" name="adj1"/>
              <a:gd fmla="val 50848" name="adj2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78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Oswald"/>
                <a:ea typeface="Oswald"/>
                <a:cs typeface="Oswald"/>
                <a:sym typeface="Oswald"/>
              </a:rPr>
              <a:t>THE user script then load into the web page.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ctrTitle"/>
          </p:nvPr>
        </p:nvSpPr>
        <p:spPr>
          <a:xfrm>
            <a:off x="457200" y="3771900"/>
            <a:ext cx="7772400" cy="5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457200" y="4288631"/>
            <a:ext cx="6400800" cy="51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6356" y="243825"/>
            <a:ext cx="1126800" cy="9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1064700" y="109625"/>
            <a:ext cx="30309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RECLASS/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1352775" y="1873125"/>
            <a:ext cx="6652500" cy="2088600"/>
          </a:xfrm>
          <a:prstGeom prst="rect">
            <a:avLst/>
          </a:prstGeom>
          <a:gradFill>
            <a:gsLst>
              <a:gs pos="0">
                <a:srgbClr val="0B5394"/>
              </a:gs>
              <a:gs pos="100000">
                <a:srgbClr val="00FF00"/>
              </a:gs>
            </a:gsLst>
            <a:lin ang="0" scaled="0"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USING</a:t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this userscript</a:t>
            </a:r>
            <a:endParaRPr b="1" sz="3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2400"/>
            <a:ext cx="3922002" cy="48386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802" y="152400"/>
            <a:ext cx="4140173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20"/>
          <p:cNvSpPr/>
          <p:nvPr/>
        </p:nvSpPr>
        <p:spPr>
          <a:xfrm>
            <a:off x="4192100" y="3285325"/>
            <a:ext cx="2220300" cy="1360200"/>
          </a:xfrm>
          <a:prstGeom prst="wedgeEllipseCallout">
            <a:avLst>
              <a:gd fmla="val -107246" name="adj1"/>
              <a:gd fmla="val -65301" name="adj2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78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Oswald"/>
                <a:ea typeface="Oswald"/>
                <a:cs typeface="Oswald"/>
                <a:sym typeface="Oswald"/>
              </a:rPr>
              <a:t>This is of no use for the transfer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371650" y="141225"/>
            <a:ext cx="825000" cy="416100"/>
          </a:xfrm>
          <a:prstGeom prst="rect">
            <a:avLst/>
          </a:prstGeom>
          <a:solidFill>
            <a:srgbClr val="000000">
              <a:alpha val="2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433375" y="141225"/>
            <a:ext cx="564900" cy="416100"/>
          </a:xfrm>
          <a:prstGeom prst="rect">
            <a:avLst/>
          </a:prstGeom>
          <a:solidFill>
            <a:srgbClr val="000000">
              <a:alpha val="2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6234300" y="3237025"/>
            <a:ext cx="2220300" cy="1360200"/>
          </a:xfrm>
          <a:prstGeom prst="wedgeEllipseCallout">
            <a:avLst>
              <a:gd fmla="val -61635" name="adj1"/>
              <a:gd fmla="val -76505" name="adj2"/>
            </a:avLst>
          </a:prstGeom>
          <a:solidFill>
            <a:srgbClr val="00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78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Oswald"/>
                <a:ea typeface="Oswald"/>
                <a:cs typeface="Oswald"/>
                <a:sym typeface="Oswald"/>
              </a:rPr>
              <a:t>But you can star the portfolio names, they then appear in bests.</a:t>
            </a:r>
            <a:endParaRPr b="1" sz="15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10466" l="0" r="0" t="0"/>
          <a:stretch/>
        </p:blipFill>
        <p:spPr>
          <a:xfrm>
            <a:off x="457200" y="152400"/>
            <a:ext cx="3820933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4">
            <a:alphaModFix/>
          </a:blip>
          <a:srcRect b="-22789" l="0" r="0" t="0"/>
          <a:stretch/>
        </p:blipFill>
        <p:spPr>
          <a:xfrm>
            <a:off x="4587775" y="141225"/>
            <a:ext cx="4138324" cy="484987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21"/>
          <p:cNvSpPr/>
          <p:nvPr/>
        </p:nvSpPr>
        <p:spPr>
          <a:xfrm>
            <a:off x="6576375" y="3398675"/>
            <a:ext cx="2220300" cy="1360200"/>
          </a:xfrm>
          <a:prstGeom prst="wedgeEllipseCallout">
            <a:avLst>
              <a:gd fmla="val -61635" name="adj1"/>
              <a:gd fmla="val -76505" name="adj2"/>
            </a:avLst>
          </a:prstGeom>
          <a:solidFill>
            <a:srgbClr val="00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78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Oswald"/>
                <a:ea typeface="Oswald"/>
                <a:cs typeface="Oswald"/>
                <a:sym typeface="Oswald"/>
              </a:rPr>
              <a:t>The name you tagged appear in the CLASSED screen</a:t>
            </a:r>
            <a:endParaRPr b="1" sz="1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6637500" y="141225"/>
            <a:ext cx="654000" cy="416100"/>
          </a:xfrm>
          <a:prstGeom prst="rect">
            <a:avLst/>
          </a:prstGeom>
          <a:solidFill>
            <a:srgbClr val="000000">
              <a:alpha val="2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1713300" y="141225"/>
            <a:ext cx="613200" cy="416100"/>
          </a:xfrm>
          <a:prstGeom prst="rect">
            <a:avLst/>
          </a:prstGeom>
          <a:solidFill>
            <a:srgbClr val="000000">
              <a:alpha val="2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4499925" y="3530625"/>
            <a:ext cx="2220300" cy="1360200"/>
          </a:xfrm>
          <a:prstGeom prst="wedgeEllipseCallout">
            <a:avLst>
              <a:gd fmla="val -107246" name="adj1"/>
              <a:gd fmla="val -65301" name="adj2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78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Oswald"/>
                <a:ea typeface="Oswald"/>
                <a:cs typeface="Oswald"/>
                <a:sym typeface="Oswald"/>
              </a:rPr>
              <a:t>This is useful for the transfer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-27323" l="0" r="0" t="0"/>
          <a:stretch/>
        </p:blipFill>
        <p:spPr>
          <a:xfrm>
            <a:off x="457200" y="228600"/>
            <a:ext cx="3807401" cy="474394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p22"/>
          <p:cNvSpPr/>
          <p:nvPr/>
        </p:nvSpPr>
        <p:spPr>
          <a:xfrm>
            <a:off x="2965025" y="228600"/>
            <a:ext cx="654000" cy="358500"/>
          </a:xfrm>
          <a:prstGeom prst="rect">
            <a:avLst/>
          </a:prstGeom>
          <a:solidFill>
            <a:srgbClr val="000000">
              <a:alpha val="2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 rotWithShape="1">
          <a:blip r:embed="rId4">
            <a:alphaModFix/>
          </a:blip>
          <a:srcRect b="-16918" l="0" r="0" t="0"/>
          <a:stretch/>
        </p:blipFill>
        <p:spPr>
          <a:xfrm>
            <a:off x="4569400" y="228600"/>
            <a:ext cx="4309101" cy="474394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" name="Google Shape;146;p22"/>
          <p:cNvSpPr/>
          <p:nvPr/>
        </p:nvSpPr>
        <p:spPr>
          <a:xfrm>
            <a:off x="2497425" y="3597600"/>
            <a:ext cx="1850700" cy="1545900"/>
          </a:xfrm>
          <a:prstGeom prst="wedgeEllipseCallout">
            <a:avLst>
              <a:gd fmla="val 81330" name="adj1"/>
              <a:gd fmla="val -107704" name="adj2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78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Oswald"/>
                <a:ea typeface="Oswald"/>
                <a:cs typeface="Oswald"/>
                <a:sym typeface="Oswald"/>
              </a:rPr>
              <a:t>If for example I activate the tags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6080600" y="2998400"/>
            <a:ext cx="1136700" cy="3762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7629800" y="1334350"/>
            <a:ext cx="1850700" cy="1545900"/>
          </a:xfrm>
          <a:prstGeom prst="wedgeEllipseCallout">
            <a:avLst>
              <a:gd fmla="val -82331" name="adj1"/>
              <a:gd fmla="val 49757" name="adj2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78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Oswald"/>
                <a:ea typeface="Oswald"/>
                <a:cs typeface="Oswald"/>
                <a:sym typeface="Oswald"/>
              </a:rPr>
              <a:t>I select the tag I want to transfer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7793875" y="2998400"/>
            <a:ext cx="1136700" cy="3762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645500" y="2207525"/>
            <a:ext cx="513000" cy="498000"/>
          </a:xfrm>
          <a:prstGeom prst="ellipse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66675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b="1" sz="2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7570325" y="3170150"/>
            <a:ext cx="513000" cy="498000"/>
          </a:xfrm>
          <a:prstGeom prst="ellipse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66675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b="1" sz="2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6704300" y="3170150"/>
            <a:ext cx="513000" cy="498000"/>
          </a:xfrm>
          <a:prstGeom prst="ellipse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66675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b="1" sz="2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7254950" y="3842850"/>
            <a:ext cx="1549200" cy="1055400"/>
          </a:xfrm>
          <a:prstGeom prst="wedgeEllipseCallout">
            <a:avLst>
              <a:gd fmla="val 31529" name="adj1"/>
              <a:gd fmla="val -97899" name="adj2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78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Oswald"/>
                <a:ea typeface="Oswald"/>
                <a:cs typeface="Oswald"/>
                <a:sym typeface="Oswald"/>
              </a:rPr>
              <a:t>When you analyze, the list of names is generated</a:t>
            </a:r>
            <a:endParaRPr b="1" sz="13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7384625" y="228600"/>
            <a:ext cx="754200" cy="440400"/>
          </a:xfrm>
          <a:prstGeom prst="rect">
            <a:avLst/>
          </a:prstGeom>
          <a:solidFill>
            <a:srgbClr val="000000">
              <a:alpha val="2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2400"/>
            <a:ext cx="3888082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" name="Google Shape;160;p23"/>
          <p:cNvSpPr/>
          <p:nvPr/>
        </p:nvSpPr>
        <p:spPr>
          <a:xfrm>
            <a:off x="2418375" y="1460725"/>
            <a:ext cx="1850700" cy="1545900"/>
          </a:xfrm>
          <a:prstGeom prst="wedgeEllipseCallout">
            <a:avLst>
              <a:gd fmla="val -48139" name="adj1"/>
              <a:gd fmla="val 72835" name="adj2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78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Oswald"/>
                <a:ea typeface="Oswald"/>
                <a:cs typeface="Oswald"/>
                <a:sym typeface="Oswald"/>
              </a:rPr>
              <a:t>You can check that the names are right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81750" y="3954250"/>
            <a:ext cx="2980500" cy="4311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/>
          <p:nvPr/>
        </p:nvSpPr>
        <p:spPr>
          <a:xfrm>
            <a:off x="983363" y="4686300"/>
            <a:ext cx="2564400" cy="2937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4">
            <a:alphaModFix/>
          </a:blip>
          <a:srcRect b="21098" l="34044" r="27382" t="0"/>
          <a:stretch/>
        </p:blipFill>
        <p:spPr>
          <a:xfrm>
            <a:off x="4650075" y="152400"/>
            <a:ext cx="4150374" cy="48386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23"/>
          <p:cNvSpPr/>
          <p:nvPr/>
        </p:nvSpPr>
        <p:spPr>
          <a:xfrm>
            <a:off x="5090500" y="1352950"/>
            <a:ext cx="1850700" cy="1545900"/>
          </a:xfrm>
          <a:prstGeom prst="wedgeEllipseCallout">
            <a:avLst>
              <a:gd fmla="val -68423" name="adj1"/>
              <a:gd fmla="val -66841" name="adj2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78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Oswald"/>
                <a:ea typeface="Oswald"/>
                <a:cs typeface="Oswald"/>
                <a:sym typeface="Oswald"/>
              </a:rPr>
              <a:t>From the authenticator you export the secret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5859825" y="3081100"/>
            <a:ext cx="1850700" cy="1545900"/>
          </a:xfrm>
          <a:prstGeom prst="wedgeEllipseCallout">
            <a:avLst>
              <a:gd fmla="val -68423" name="adj1"/>
              <a:gd fmla="val -66841" name="adj2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78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Oswald"/>
                <a:ea typeface="Oswald"/>
                <a:cs typeface="Oswald"/>
                <a:sym typeface="Oswald"/>
              </a:rPr>
              <a:t>This value goes into the Namebase 2FA secret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6" name="Google Shape;166;p23"/>
          <p:cNvSpPr/>
          <p:nvPr/>
        </p:nvSpPr>
        <p:spPr>
          <a:xfrm>
            <a:off x="2928525" y="152400"/>
            <a:ext cx="713700" cy="360600"/>
          </a:xfrm>
          <a:prstGeom prst="rect">
            <a:avLst/>
          </a:prstGeom>
          <a:solidFill>
            <a:srgbClr val="000000">
              <a:alpha val="2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86" y="152400"/>
            <a:ext cx="4055389" cy="483869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24"/>
          <p:cNvSpPr/>
          <p:nvPr/>
        </p:nvSpPr>
        <p:spPr>
          <a:xfrm>
            <a:off x="3120975" y="3887350"/>
            <a:ext cx="1596000" cy="1330500"/>
          </a:xfrm>
          <a:prstGeom prst="wedgeEllipseCallout">
            <a:avLst>
              <a:gd fmla="val -70023" name="adj1"/>
              <a:gd fmla="val 3072" name="adj2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78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Oswald"/>
                <a:ea typeface="Oswald"/>
                <a:cs typeface="Oswald"/>
                <a:sym typeface="Oswald"/>
              </a:rPr>
              <a:t>After clicking Transfer now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475" y="122650"/>
            <a:ext cx="3818326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" name="Google Shape;174;p24"/>
          <p:cNvSpPr/>
          <p:nvPr/>
        </p:nvSpPr>
        <p:spPr>
          <a:xfrm>
            <a:off x="3061650" y="152400"/>
            <a:ext cx="714300" cy="345600"/>
          </a:xfrm>
          <a:prstGeom prst="rect">
            <a:avLst/>
          </a:prstGeom>
          <a:solidFill>
            <a:srgbClr val="000000">
              <a:alpha val="2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/>
          <p:nvPr/>
        </p:nvSpPr>
        <p:spPr>
          <a:xfrm>
            <a:off x="7384625" y="122650"/>
            <a:ext cx="672600" cy="345600"/>
          </a:xfrm>
          <a:prstGeom prst="rect">
            <a:avLst/>
          </a:prstGeom>
          <a:solidFill>
            <a:srgbClr val="000000">
              <a:alpha val="2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40173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1" name="Google Shape;181;p25"/>
          <p:cNvSpPr/>
          <p:nvPr/>
        </p:nvSpPr>
        <p:spPr>
          <a:xfrm>
            <a:off x="2229025" y="2787275"/>
            <a:ext cx="1985400" cy="1850700"/>
          </a:xfrm>
          <a:prstGeom prst="wedgeEllipseCallout">
            <a:avLst>
              <a:gd fmla="val -62523" name="adj1"/>
              <a:gd fmla="val -64523" name="adj2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78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Oswald"/>
                <a:ea typeface="Oswald"/>
                <a:cs typeface="Oswald"/>
                <a:sym typeface="Oswald"/>
              </a:rPr>
              <a:t>Finally you send me a coffee !! I like coffee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2" name="Google Shape;182;p25"/>
          <p:cNvSpPr/>
          <p:nvPr/>
        </p:nvSpPr>
        <p:spPr>
          <a:xfrm>
            <a:off x="4875925" y="141225"/>
            <a:ext cx="4028700" cy="483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</a:rPr>
              <a:t>If it did go well, and you saved a lot of time, you can take 2 minutes to go to the about page.  Please consider buying me 👩🏼‍💻 a coffee ☕ in the About page. 🙂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</a:rPr>
              <a:t>RECLASS/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</a:rPr>
              <a:t>Buying me a </a:t>
            </a:r>
            <a:r>
              <a:rPr b="1" lang="en-US" sz="1100">
                <a:solidFill>
                  <a:srgbClr val="FFA500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coffee</a:t>
            </a:r>
            <a:endParaRPr b="1" sz="1100">
              <a:solidFill>
                <a:srgbClr val="FFA500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</a:rPr>
              <a:t>Sending some </a:t>
            </a:r>
            <a:r>
              <a:rPr b="1" lang="en-US" sz="1100">
                <a:solidFill>
                  <a:srgbClr val="FFA500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crypto</a:t>
            </a:r>
            <a:endParaRPr b="1" sz="1100">
              <a:solidFill>
                <a:srgbClr val="FFA500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</a:rPr>
              <a:t>Investing in .PROUDLY </a:t>
            </a:r>
            <a:r>
              <a:rPr b="1" lang="en-US" sz="1100">
                <a:solidFill>
                  <a:srgbClr val="FFA500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domains</a:t>
            </a:r>
            <a:endParaRPr b="1" sz="1100">
              <a:solidFill>
                <a:srgbClr val="FFA500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</a:rPr>
              <a:t>Proposing me cool </a:t>
            </a:r>
            <a:r>
              <a:rPr b="1" lang="en-US" sz="1100">
                <a:solidFill>
                  <a:srgbClr val="FFA500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contracts</a:t>
            </a:r>
            <a:endParaRPr b="1" sz="1100">
              <a:solidFill>
                <a:srgbClr val="FFA500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8900" y="2140650"/>
            <a:ext cx="2690675" cy="26906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" name="Google Shape;184;p25"/>
          <p:cNvSpPr/>
          <p:nvPr/>
        </p:nvSpPr>
        <p:spPr>
          <a:xfrm>
            <a:off x="3590050" y="152400"/>
            <a:ext cx="542700" cy="412500"/>
          </a:xfrm>
          <a:prstGeom prst="rect">
            <a:avLst/>
          </a:prstGeom>
          <a:solidFill>
            <a:srgbClr val="000000">
              <a:alpha val="2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1447800" y="57150"/>
            <a:ext cx="72390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PLEASE</a:t>
            </a:r>
            <a:endParaRPr/>
          </a:p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1447800" y="1028700"/>
            <a:ext cx="7239000" cy="36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200"/>
              <a:buFont typeface="Oswald"/>
              <a:buChar char="-"/>
            </a:pPr>
            <a:r>
              <a:rPr lang="en-US" sz="2200">
                <a:latin typeface="Oswald"/>
                <a:ea typeface="Oswald"/>
                <a:cs typeface="Oswald"/>
                <a:sym typeface="Oswald"/>
              </a:rPr>
              <a:t>USE only with Google Chrome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Oswald"/>
              <a:buChar char="-"/>
            </a:pPr>
            <a:r>
              <a:rPr lang="en-US" sz="2200">
                <a:latin typeface="Oswald"/>
                <a:ea typeface="Oswald"/>
                <a:cs typeface="Oswald"/>
                <a:sym typeface="Oswald"/>
              </a:rPr>
              <a:t>ENSURE that you test extensively with non-important names first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Oswald"/>
              <a:buChar char="-"/>
            </a:pPr>
            <a:r>
              <a:rPr lang="en-US" sz="2200">
                <a:latin typeface="Oswald"/>
                <a:ea typeface="Oswald"/>
                <a:cs typeface="Oswald"/>
                <a:sym typeface="Oswald"/>
              </a:rPr>
              <a:t>You can tag names and transfer only the tagged names first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Oswald"/>
              <a:buChar char="-"/>
            </a:pPr>
            <a:r>
              <a:rPr lang="en-US" sz="2200">
                <a:latin typeface="Oswald"/>
                <a:ea typeface="Oswald"/>
                <a:cs typeface="Oswald"/>
                <a:sym typeface="Oswald"/>
              </a:rPr>
              <a:t>Be sure that you copy the complete address from Bob without errors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Oswald"/>
              <a:buChar char="-"/>
            </a:pPr>
            <a:r>
              <a:rPr lang="en-US" sz="2200">
                <a:latin typeface="Oswald"/>
                <a:ea typeface="Oswald"/>
                <a:cs typeface="Oswald"/>
                <a:sym typeface="Oswald"/>
              </a:rPr>
              <a:t>Never share your SECRET with anyone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Oswald"/>
              <a:buChar char="-"/>
            </a:pPr>
            <a:r>
              <a:rPr lang="en-US" sz="2200">
                <a:latin typeface="Oswald"/>
                <a:ea typeface="Oswald"/>
                <a:cs typeface="Oswald"/>
                <a:sym typeface="Oswald"/>
              </a:rPr>
              <a:t>Please reload the whole userscript between each batch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200"/>
              <a:buFont typeface="Oswald"/>
              <a:buChar char="-"/>
            </a:pPr>
            <a:r>
              <a:rPr lang="en-US" sz="2200">
                <a:latin typeface="Oswald"/>
                <a:ea typeface="Oswald"/>
                <a:cs typeface="Oswald"/>
                <a:sym typeface="Oswald"/>
              </a:rPr>
              <a:t>Allow 2 to 14 days for the transfer to complete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ctrTitle"/>
          </p:nvPr>
        </p:nvSpPr>
        <p:spPr>
          <a:xfrm>
            <a:off x="457200" y="3943350"/>
            <a:ext cx="77724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RECLASS/</a:t>
            </a:r>
            <a:endParaRPr i="0" sz="44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0" name="Google Shape;190;p26"/>
          <p:cNvSpPr txBox="1"/>
          <p:nvPr>
            <p:ph idx="1" type="subTitle"/>
          </p:nvPr>
        </p:nvSpPr>
        <p:spPr>
          <a:xfrm>
            <a:off x="457200" y="4441025"/>
            <a:ext cx="6715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5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a userscript for tagging and batch-transfers</a:t>
            </a:r>
            <a:endParaRPr b="1" i="0" sz="2500" u="none" cap="none" strike="noStrike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4578600" y="367675"/>
            <a:ext cx="2400900" cy="683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BEGINNER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TUTORIAL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ctrTitle"/>
          </p:nvPr>
        </p:nvSpPr>
        <p:spPr>
          <a:xfrm>
            <a:off x="457200" y="3771900"/>
            <a:ext cx="7772400" cy="5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457200" y="4288631"/>
            <a:ext cx="6400800" cy="51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" name="Google Shape;4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6356" y="243825"/>
            <a:ext cx="1126800" cy="9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/>
          <p:nvPr/>
        </p:nvSpPr>
        <p:spPr>
          <a:xfrm>
            <a:off x="1064700" y="109625"/>
            <a:ext cx="30309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RECLASS/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" name="Google Shape;48;p9"/>
          <p:cNvSpPr/>
          <p:nvPr/>
        </p:nvSpPr>
        <p:spPr>
          <a:xfrm>
            <a:off x="1352775" y="1873125"/>
            <a:ext cx="6652500" cy="2088600"/>
          </a:xfrm>
          <a:prstGeom prst="rect">
            <a:avLst/>
          </a:prstGeom>
          <a:gradFill>
            <a:gsLst>
              <a:gs pos="0">
                <a:srgbClr val="0B5394"/>
              </a:gs>
              <a:gs pos="100000">
                <a:srgbClr val="00FF00"/>
              </a:gs>
            </a:gsLst>
            <a:lin ang="0" scaled="0"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INSTALLING</a:t>
            </a:r>
            <a:endParaRPr b="1"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this userscript</a:t>
            </a:r>
            <a:endParaRPr b="1" sz="3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 b="0" l="6571" r="44826" t="0"/>
          <a:stretch/>
        </p:blipFill>
        <p:spPr>
          <a:xfrm>
            <a:off x="259700" y="180975"/>
            <a:ext cx="4631076" cy="47815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0" dist="104775">
              <a:srgbClr val="000000">
                <a:alpha val="50000"/>
              </a:srgbClr>
            </a:outerShdw>
          </a:effectLst>
        </p:spPr>
      </p:pic>
      <p:sp>
        <p:nvSpPr>
          <p:cNvPr id="54" name="Google Shape;54;p10"/>
          <p:cNvSpPr/>
          <p:nvPr/>
        </p:nvSpPr>
        <p:spPr>
          <a:xfrm>
            <a:off x="141800" y="327050"/>
            <a:ext cx="1716000" cy="4980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/>
          <p:nvPr/>
        </p:nvSpPr>
        <p:spPr>
          <a:xfrm>
            <a:off x="602940" y="3958225"/>
            <a:ext cx="1716000" cy="4980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1412225" y="104050"/>
            <a:ext cx="513000" cy="498000"/>
          </a:xfrm>
          <a:prstGeom prst="ellipse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66675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b="1" sz="2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" name="Google Shape;57;p10"/>
          <p:cNvSpPr/>
          <p:nvPr/>
        </p:nvSpPr>
        <p:spPr>
          <a:xfrm>
            <a:off x="2032900" y="3787050"/>
            <a:ext cx="513000" cy="498000"/>
          </a:xfrm>
          <a:prstGeom prst="ellipse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66675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b="1" sz="2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" name="Google Shape;58;p10"/>
          <p:cNvSpPr/>
          <p:nvPr/>
        </p:nvSpPr>
        <p:spPr>
          <a:xfrm>
            <a:off x="108690" y="1078050"/>
            <a:ext cx="1716000" cy="4980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0000"/>
                </a:solidFill>
              </a:rPr>
              <a:t>RIGHT-CLICK</a:t>
            </a:r>
            <a:endParaRPr b="1" sz="1100">
              <a:solidFill>
                <a:srgbClr val="FF0000"/>
              </a:solidFill>
            </a:endParaRPr>
          </a:p>
        </p:txBody>
      </p:sp>
      <p:sp>
        <p:nvSpPr>
          <p:cNvPr id="59" name="Google Shape;59;p10"/>
          <p:cNvSpPr/>
          <p:nvPr/>
        </p:nvSpPr>
        <p:spPr>
          <a:xfrm>
            <a:off x="1519900" y="932825"/>
            <a:ext cx="513000" cy="498000"/>
          </a:xfrm>
          <a:prstGeom prst="ellipse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66675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b="1" sz="2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3">
            <a:alphaModFix/>
          </a:blip>
          <a:srcRect b="0" l="1305" r="1305" t="0"/>
          <a:stretch/>
        </p:blipFill>
        <p:spPr>
          <a:xfrm>
            <a:off x="152400" y="152400"/>
            <a:ext cx="8839200" cy="48275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1" dist="104775">
              <a:srgbClr val="000000">
                <a:alpha val="50000"/>
              </a:srgbClr>
            </a:outerShdw>
          </a:effectLst>
        </p:spPr>
      </p:pic>
      <p:sp>
        <p:nvSpPr>
          <p:cNvPr id="65" name="Google Shape;65;p11"/>
          <p:cNvSpPr/>
          <p:nvPr/>
        </p:nvSpPr>
        <p:spPr>
          <a:xfrm>
            <a:off x="6043450" y="564900"/>
            <a:ext cx="1716000" cy="4980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/>
          <p:cNvPicPr preferRelativeResize="0"/>
          <p:nvPr/>
        </p:nvPicPr>
        <p:blipFill rotWithShape="1">
          <a:blip r:embed="rId3">
            <a:alphaModFix/>
          </a:blip>
          <a:srcRect b="0" l="1305" r="1305" t="0"/>
          <a:stretch/>
        </p:blipFill>
        <p:spPr>
          <a:xfrm>
            <a:off x="152400" y="152400"/>
            <a:ext cx="8839200" cy="48275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1" dist="104775">
              <a:srgbClr val="000000">
                <a:alpha val="50000"/>
              </a:srgbClr>
            </a:outerShdw>
          </a:effectLst>
        </p:spPr>
      </p:pic>
      <p:sp>
        <p:nvSpPr>
          <p:cNvPr id="71" name="Google Shape;71;p12"/>
          <p:cNvSpPr/>
          <p:nvPr/>
        </p:nvSpPr>
        <p:spPr>
          <a:xfrm>
            <a:off x="4668375" y="779700"/>
            <a:ext cx="467700" cy="4980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3"/>
          <p:cNvPicPr preferRelativeResize="0"/>
          <p:nvPr/>
        </p:nvPicPr>
        <p:blipFill rotWithShape="1">
          <a:blip r:embed="rId3">
            <a:alphaModFix/>
          </a:blip>
          <a:srcRect b="0" l="1190" r="1190" t="0"/>
          <a:stretch/>
        </p:blipFill>
        <p:spPr>
          <a:xfrm>
            <a:off x="152400" y="152400"/>
            <a:ext cx="8839200" cy="48275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1" dist="104775">
              <a:srgbClr val="000000">
                <a:alpha val="50000"/>
              </a:srgbClr>
            </a:outerShdw>
          </a:effectLst>
        </p:spPr>
      </p:pic>
      <p:sp>
        <p:nvSpPr>
          <p:cNvPr id="77" name="Google Shape;77;p13"/>
          <p:cNvSpPr/>
          <p:nvPr/>
        </p:nvSpPr>
        <p:spPr>
          <a:xfrm>
            <a:off x="4898775" y="1708800"/>
            <a:ext cx="921000" cy="4980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 rotWithShape="1">
          <a:blip r:embed="rId3">
            <a:alphaModFix/>
          </a:blip>
          <a:srcRect b="0" l="1018" r="1028" t="0"/>
          <a:stretch/>
        </p:blipFill>
        <p:spPr>
          <a:xfrm>
            <a:off x="152400" y="152400"/>
            <a:ext cx="8839200" cy="48275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1" dist="104775">
              <a:srgbClr val="000000">
                <a:alpha val="50000"/>
              </a:srgbClr>
            </a:outerShdw>
          </a:effectLst>
        </p:spPr>
      </p:pic>
      <p:sp>
        <p:nvSpPr>
          <p:cNvPr id="83" name="Google Shape;83;p14"/>
          <p:cNvSpPr/>
          <p:nvPr/>
        </p:nvSpPr>
        <p:spPr>
          <a:xfrm>
            <a:off x="4779850" y="1028700"/>
            <a:ext cx="1136700" cy="3762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 rotWithShape="1">
          <a:blip r:embed="rId3">
            <a:alphaModFix/>
          </a:blip>
          <a:srcRect b="0" l="1305" r="1305" t="0"/>
          <a:stretch/>
        </p:blipFill>
        <p:spPr>
          <a:xfrm>
            <a:off x="152400" y="152400"/>
            <a:ext cx="8839200" cy="48275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880001" dist="104775">
              <a:srgbClr val="000000">
                <a:alpha val="50000"/>
              </a:srgbClr>
            </a:outerShdw>
          </a:effectLst>
        </p:spPr>
      </p:pic>
      <p:sp>
        <p:nvSpPr>
          <p:cNvPr id="89" name="Google Shape;89;p15"/>
          <p:cNvSpPr/>
          <p:nvPr/>
        </p:nvSpPr>
        <p:spPr>
          <a:xfrm>
            <a:off x="4764975" y="1303725"/>
            <a:ext cx="1136700" cy="294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